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7" r:id="rId1"/>
  </p:sldMasterIdLst>
  <p:notesMasterIdLst>
    <p:notesMasterId r:id="rId33"/>
  </p:notesMasterIdLst>
  <p:handoutMasterIdLst>
    <p:handoutMasterId r:id="rId34"/>
  </p:handoutMasterIdLst>
  <p:sldIdLst>
    <p:sldId id="256" r:id="rId2"/>
    <p:sldId id="258" r:id="rId3"/>
    <p:sldId id="259" r:id="rId4"/>
    <p:sldId id="260" r:id="rId5"/>
    <p:sldId id="316" r:id="rId6"/>
    <p:sldId id="261" r:id="rId7"/>
    <p:sldId id="262" r:id="rId8"/>
    <p:sldId id="315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314" r:id="rId20"/>
    <p:sldId id="273" r:id="rId21"/>
    <p:sldId id="274" r:id="rId22"/>
    <p:sldId id="275" r:id="rId23"/>
    <p:sldId id="276" r:id="rId24"/>
    <p:sldId id="278" r:id="rId25"/>
    <p:sldId id="279" r:id="rId26"/>
    <p:sldId id="280" r:id="rId27"/>
    <p:sldId id="317" r:id="rId28"/>
    <p:sldId id="310" r:id="rId29"/>
    <p:sldId id="311" r:id="rId30"/>
    <p:sldId id="312" r:id="rId31"/>
    <p:sldId id="313" r:id="rId32"/>
  </p:sldIdLst>
  <p:sldSz cx="9144000" cy="6858000" type="screen4x3"/>
  <p:notesSz cx="7053263" cy="9356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89" autoAdjust="0"/>
  </p:normalViewPr>
  <p:slideViewPr>
    <p:cSldViewPr>
      <p:cViewPr varScale="1">
        <p:scale>
          <a:sx n="56" d="100"/>
          <a:sy n="56" d="100"/>
        </p:scale>
        <p:origin x="108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8908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CEDBBB0-25DF-40BA-A6EF-7964F341B515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CB716C62-84DF-4292-A7B4-278174A1BF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325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738" y="0"/>
            <a:ext cx="3055937" cy="468313"/>
          </a:xfrm>
          <a:prstGeom prst="rect">
            <a:avLst/>
          </a:prstGeom>
        </p:spPr>
        <p:txBody>
          <a:bodyPr vert="horz" lIns="93763" tIns="46881" rIns="93763" bIns="4688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7F42F1A-96B1-49CD-A3E8-AB2525A90520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9038" y="701675"/>
            <a:ext cx="4676775" cy="3508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763" tIns="46881" rIns="93763" bIns="4688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4850" y="4445000"/>
            <a:ext cx="5643563" cy="4210050"/>
          </a:xfrm>
          <a:prstGeom prst="rect">
            <a:avLst/>
          </a:prstGeom>
        </p:spPr>
        <p:txBody>
          <a:bodyPr vert="horz" lIns="93763" tIns="46881" rIns="93763" bIns="4688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86825"/>
            <a:ext cx="3055938" cy="468313"/>
          </a:xfrm>
          <a:prstGeom prst="rect">
            <a:avLst/>
          </a:prstGeom>
        </p:spPr>
        <p:txBody>
          <a:bodyPr vert="horz" lIns="93763" tIns="46881" rIns="93763" bIns="4688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738" y="8886825"/>
            <a:ext cx="3055937" cy="468313"/>
          </a:xfrm>
          <a:prstGeom prst="rect">
            <a:avLst/>
          </a:prstGeom>
        </p:spPr>
        <p:txBody>
          <a:bodyPr vert="horz" wrap="square" lIns="93763" tIns="46881" rIns="93763" bIns="4688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85153F7-C037-429D-8DDA-5ED9FAD84B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9104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A38C832B-37CC-4098-B968-606B45B4FA62}" type="slidenum">
              <a:rPr lang="en-US" altLang="en-US"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328253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371D33-EA58-43DE-8BC3-5AE12CFBBFDE}" type="slidenum">
              <a:rPr lang="en-US" altLang="en-US">
                <a:latin typeface="Calibri" panose="020F0502020204030204" pitchFamily="34" charset="0"/>
              </a:rPr>
              <a:pPr eaLnBrk="1" hangingPunct="1"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4598256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C644609-5277-49DF-8E13-96839613045C}" type="slidenum">
              <a:rPr lang="en-US" altLang="en-US">
                <a:latin typeface="Calibri" panose="020F0502020204030204" pitchFamily="34" charset="0"/>
              </a:rPr>
              <a:pPr eaLnBrk="1" hangingPunct="1"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8932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9C35BB1-4B2D-4A74-BA41-434C1E8E5E41}" type="slidenum">
              <a:rPr lang="en-US" altLang="en-US">
                <a:latin typeface="Calibri" panose="020F0502020204030204" pitchFamily="34" charset="0"/>
              </a:rPr>
              <a:pPr eaLnBrk="1" hangingPunct="1"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31806706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55591A4-24B0-4F68-ACF4-F987632F9504}" type="slidenum">
              <a:rPr lang="en-US" altLang="en-US">
                <a:latin typeface="Calibri" panose="020F0502020204030204" pitchFamily="34" charset="0"/>
              </a:rPr>
              <a:pPr eaLnBrk="1" hangingPunct="1"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213855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6118CB7-3016-4FB5-985B-9F5BE0C9BE2A}" type="slidenum">
              <a:rPr lang="en-US" altLang="en-US">
                <a:latin typeface="Calibri" panose="020F0502020204030204" pitchFamily="34" charset="0"/>
              </a:rPr>
              <a:pPr eaLnBrk="1" hangingPunct="1"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42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427994043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7442CFA-8BDC-434A-A2F5-09AC01D4C72E}" type="slidenum">
              <a:rPr lang="en-US" altLang="en-US">
                <a:latin typeface="Calibri" panose="020F0502020204030204" pitchFamily="34" charset="0"/>
              </a:rPr>
              <a:pPr eaLnBrk="1" hangingPunct="1"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88469549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32ED5EC-C4CA-483D-BEAD-F579AB40D248}" type="slidenum">
              <a:rPr lang="en-US" altLang="en-US">
                <a:latin typeface="Calibri" panose="020F0502020204030204" pitchFamily="34" charset="0"/>
              </a:rPr>
              <a:pPr eaLnBrk="1" hangingPunct="1"/>
              <a:t>20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270211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BA11F769-B2A7-4769-AE3B-756CC7F82375}" type="slidenum">
              <a:rPr lang="en-US" altLang="en-US">
                <a:latin typeface="Calibri" panose="020F0502020204030204" pitchFamily="34" charset="0"/>
              </a:rPr>
              <a:pPr eaLnBrk="1" hangingPunct="1"/>
              <a:t>21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3058840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339A7781-2B96-408A-9192-299D331B3C13}" type="slidenum">
              <a:rPr lang="en-US" altLang="en-US">
                <a:latin typeface="Calibri" panose="020F0502020204030204" pitchFamily="34" charset="0"/>
              </a:rPr>
              <a:pPr eaLnBrk="1" hangingPunct="1"/>
              <a:t>22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6297439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B5BFCC5-0F4C-4EB6-AE4C-DB8825CACDF0}" type="slidenum">
              <a:rPr lang="en-US" altLang="en-US">
                <a:latin typeface="Calibri" panose="020F0502020204030204" pitchFamily="34" charset="0"/>
              </a:rPr>
              <a:pPr eaLnBrk="1" hangingPunct="1"/>
              <a:t>23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716830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3C52FF9-62D3-4A6C-AE9D-3FC8C83FA194}" type="slidenum">
              <a:rPr lang="en-US" altLang="en-US">
                <a:latin typeface="Calibri" panose="020F0502020204030204" pitchFamily="34" charset="0"/>
              </a:rPr>
              <a:pPr eaLnBrk="1" hangingPunct="1"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781382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D80ED226-7C92-4129-9F9E-57DB0ED3548D}" type="slidenum">
              <a:rPr lang="en-US" altLang="en-US">
                <a:latin typeface="Calibri" panose="020F0502020204030204" pitchFamily="34" charset="0"/>
              </a:rPr>
              <a:pPr eaLnBrk="1" hangingPunct="1"/>
              <a:t>24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053294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99967F5D-FD1F-4B4E-A969-C5E2A2DCCE5C}" type="slidenum">
              <a:rPr lang="en-US" altLang="en-US">
                <a:latin typeface="Calibri" panose="020F0502020204030204" pitchFamily="34" charset="0"/>
              </a:rPr>
              <a:pPr eaLnBrk="1" hangingPunct="1"/>
              <a:t>25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5174682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BCA7831-486A-4D1A-9C3D-AABC8F19B817}" type="slidenum">
              <a:rPr lang="en-US" altLang="en-US">
                <a:latin typeface="Calibri" panose="020F0502020204030204" pitchFamily="34" charset="0"/>
              </a:rPr>
              <a:pPr eaLnBrk="1" hangingPunct="1"/>
              <a:t>26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06770730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5A757FA6-96F2-457F-97E1-7E11B6E54805}" type="slidenum">
              <a:rPr lang="en-US" altLang="en-US">
                <a:latin typeface="Calibri" panose="020F0502020204030204" pitchFamily="34" charset="0"/>
              </a:rPr>
              <a:pPr eaLnBrk="1" hangingPunct="1"/>
              <a:t>28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4205163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8DC55AA-0E66-468D-8AA1-EA33DCC0F59F}" type="slidenum">
              <a:rPr lang="en-US" altLang="en-US">
                <a:latin typeface="Calibri" panose="020F0502020204030204" pitchFamily="34" charset="0"/>
              </a:rPr>
              <a:pPr eaLnBrk="1" hangingPunct="1"/>
              <a:t>29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74041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E1EF6CFB-1DEF-467E-832C-06720860A894}" type="slidenum">
              <a:rPr lang="en-US" altLang="en-US">
                <a:latin typeface="Calibri" panose="020F0502020204030204" pitchFamily="34" charset="0"/>
              </a:rPr>
              <a:pPr eaLnBrk="1" hangingPunct="1"/>
              <a:t>4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551311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1AC53B26-4E0F-4CB7-9ECE-2E18C7FD61A0}" type="slidenum">
              <a:rPr lang="en-US" altLang="en-US">
                <a:latin typeface="Calibri" panose="020F0502020204030204" pitchFamily="34" charset="0"/>
              </a:rPr>
              <a:pPr eaLnBrk="1" hangingPunct="1"/>
              <a:t>6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07067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23D95F5F-4925-43BA-B033-D445AB436A99}" type="slidenum">
              <a:rPr lang="en-US" altLang="en-US">
                <a:latin typeface="Calibri" panose="020F0502020204030204" pitchFamily="34" charset="0"/>
              </a:rPr>
              <a:pPr eaLnBrk="1" hangingPunct="1"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548350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600C00F0-3F9C-483A-86E1-E4D17EF52F15}" type="slidenum">
              <a:rPr lang="en-US" altLang="en-US">
                <a:latin typeface="Calibri" panose="020F0502020204030204" pitchFamily="34" charset="0"/>
              </a:rPr>
              <a:pPr eaLnBrk="1" hangingPunct="1"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41454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0E00C5AA-42D2-4C37-8CA6-F7F5F82B90FD}" type="slidenum">
              <a:rPr lang="en-US" altLang="en-US">
                <a:latin typeface="Calibri" panose="020F0502020204030204" pitchFamily="34" charset="0"/>
              </a:rPr>
              <a:pPr eaLnBrk="1" hangingPunct="1"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55050392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AC7FE07-8919-48BB-A47D-0E8B5B9FDF0B}" type="slidenum">
              <a:rPr lang="en-US" altLang="en-US">
                <a:latin typeface="Calibri" panose="020F0502020204030204" pitchFamily="34" charset="0"/>
              </a:rPr>
              <a:pPr eaLnBrk="1" hangingPunct="1"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335278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CCCDC88-2268-4FEF-B5A7-BA9EA112E895}" type="slidenum">
              <a:rPr lang="en-US" altLang="en-US">
                <a:latin typeface="Calibri" panose="020F0502020204030204" pitchFamily="34" charset="0"/>
              </a:rPr>
              <a:pPr eaLnBrk="1" hangingPunct="1"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544312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0" y="-30163"/>
            <a:ext cx="9067800" cy="6889751"/>
            <a:chOff x="0" y="-30477"/>
            <a:chExt cx="9067800" cy="6889273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1447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16380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1485662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32382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33144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371362" y="2971246"/>
              <a:ext cx="6857524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2819162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2704862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2133362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31239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18285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28191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2438162" y="3123646"/>
              <a:ext cx="6857524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1731724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-1141968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-9141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1855549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26429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1953974" y="3325258"/>
              <a:ext cx="6857524" cy="206375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2361962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21333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106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876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1028938" y="3237946"/>
              <a:ext cx="6857524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-723662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-799862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-152161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-304562" y="3199846"/>
              <a:ext cx="6857524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-190262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381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-609362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6860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-304562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-1028462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782876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13726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600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659051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-128349" y="3252233"/>
              <a:ext cx="6857524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560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52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381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2743438" y="3352246"/>
              <a:ext cx="6857524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20957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27053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1829038" y="3276046"/>
              <a:ext cx="6857524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10670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23624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2646601" y="2722008"/>
              <a:ext cx="6857524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3049032" y="3276840"/>
              <a:ext cx="6857524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2895838" y="3276046"/>
              <a:ext cx="6857524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2389426" y="3226833"/>
              <a:ext cx="6857524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22370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17528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19814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3467338" y="3314146"/>
              <a:ext cx="6857524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3467338" y="3314146"/>
              <a:ext cx="6857524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4038839" y="3428446"/>
              <a:ext cx="6857524" cy="3175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3886438" y="3199846"/>
              <a:ext cx="6857524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4000738" y="3237946"/>
              <a:ext cx="6857524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4572238" y="3199846"/>
              <a:ext cx="6857524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37340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3619738" y="3314146"/>
              <a:ext cx="6857524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42150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43436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4572238" y="3352246"/>
              <a:ext cx="6857524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258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0675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5219938" y="3237946"/>
              <a:ext cx="6857524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4877038" y="3352246"/>
              <a:ext cx="6857524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5528707" y="3318116"/>
              <a:ext cx="6887685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4850051" y="3226833"/>
              <a:ext cx="6857524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4751626" y="3325258"/>
              <a:ext cx="6857524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5562839" y="3428446"/>
              <a:ext cx="6857524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2552938" y="3390346"/>
              <a:ext cx="6857524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3048238" y="3352246"/>
              <a:ext cx="6857524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3238738" y="3237946"/>
              <a:ext cx="6857524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2133838" y="3276046"/>
              <a:ext cx="6857524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3148251" y="3252233"/>
              <a:ext cx="6857524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3772138" y="3237946"/>
              <a:ext cx="6857524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4229338" y="2933146"/>
              <a:ext cx="6857524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1371044" y="3200640"/>
              <a:ext cx="6859112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grpSp>
        <p:nvGrpSpPr>
          <p:cNvPr id="89" name="Group 92"/>
          <p:cNvGrpSpPr>
            <a:grpSpLocks/>
          </p:cNvGrpSpPr>
          <p:nvPr/>
        </p:nvGrpSpPr>
        <p:grpSpPr bwMode="auto">
          <a:xfrm>
            <a:off x="0" y="2057400"/>
            <a:ext cx="4802188" cy="2820988"/>
            <a:chOff x="0" y="2057400"/>
            <a:chExt cx="4801394" cy="2820988"/>
          </a:xfrm>
        </p:grpSpPr>
        <p:cxnSp>
          <p:nvCxnSpPr>
            <p:cNvPr id="90" name="Straight Connector 89"/>
            <p:cNvCxnSpPr/>
            <p:nvPr/>
          </p:nvCxnSpPr>
          <p:spPr>
            <a:xfrm>
              <a:off x="0" y="20574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/>
            <p:nvPr/>
          </p:nvCxnSpPr>
          <p:spPr>
            <a:xfrm>
              <a:off x="0" y="4876800"/>
              <a:ext cx="4799806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5400000">
              <a:off x="3391694" y="3467100"/>
              <a:ext cx="2817812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/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053EB-144E-41F4-BCE3-1CEC990E58F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9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04280D-579D-4C39-9256-50A8A90268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0608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3CE299-BCCA-4610-BEBE-050C15DB0DBB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2CFA9-AA3A-4CB9-A5CD-BA44309636A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8777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656144-3D0A-4957-B2F6-4194092EC92A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CC4E38-0C79-46F9-9F98-6608E8C787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9928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8458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3657600"/>
            <a:ext cx="8458200" cy="205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352005"/>
      </p:ext>
    </p:extLst>
  </p:cSld>
  <p:clrMapOvr>
    <a:masterClrMapping/>
  </p:clrMapOvr>
  <p:transition spd="med"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057400"/>
            <a:ext cx="3810000" cy="4114800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0574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BD6148-C3E5-4204-A416-1A09FA6FCEAB}" type="datetime1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CB9C70E-F12E-4A5B-AB62-EED90043F01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821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FC73E5-27B0-44A0-9533-8DA781EFFE4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60147C-6E6B-404D-9260-A580137EA9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4220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>
            <a:grpSpLocks/>
          </p:cNvGrpSpPr>
          <p:nvPr/>
        </p:nvGrpSpPr>
        <p:grpSpPr bwMode="auto">
          <a:xfrm>
            <a:off x="0" y="-30163"/>
            <a:ext cx="9067800" cy="4846638"/>
            <a:chOff x="1" y="-30477"/>
            <a:chExt cx="9067799" cy="4526277"/>
          </a:xfrm>
        </p:grpSpPr>
        <p:cxnSp>
          <p:nvCxnSpPr>
            <p:cNvPr id="5" name="Straight Connector 4"/>
            <p:cNvCxnSpPr/>
            <p:nvPr/>
          </p:nvCxnSpPr>
          <p:spPr>
            <a:xfrm rot="16200000" flipH="1">
              <a:off x="-2715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 rot="16200000" flipH="1">
              <a:off x="-4620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rot="5400000">
              <a:off x="-309660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rot="5400000">
              <a:off x="-206226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213846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16200000" flipH="1">
              <a:off x="-195360" y="1785840"/>
              <a:ext cx="450552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6200000" flipH="1">
              <a:off x="-1643160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-152886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95736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94796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6200000" flipH="1">
              <a:off x="-652560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16431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790370" y="2019629"/>
              <a:ext cx="4495143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-55572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34034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2618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67954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16200000" flipH="1">
              <a:off x="-1466947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16200000" flipH="1">
              <a:off x="-777972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16200000" flipH="1">
              <a:off x="-118596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95736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224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2052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2204939" y="2052540"/>
              <a:ext cx="450552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452340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376140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1024634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16200000" flipH="1">
              <a:off x="871440" y="2014440"/>
              <a:ext cx="450552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985740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16200000" flipH="1">
              <a:off x="1557240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566640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16200000" flipH="1">
              <a:off x="18620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8714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147540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5400000">
              <a:off x="1958878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5400000">
              <a:off x="25486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2776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835053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16200000" flipH="1">
              <a:off x="1047653" y="2066827"/>
              <a:ext cx="450552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16200000" flipH="1">
              <a:off x="1736628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16200000" flipH="1">
              <a:off x="1328640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557240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39194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32717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5400000">
              <a:off x="38813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5400000">
              <a:off x="3005039" y="2090640"/>
              <a:ext cx="4505521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22430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16200000" flipH="1">
              <a:off x="35384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822602" y="1536602"/>
              <a:ext cx="4505521" cy="1412875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5400000">
              <a:off x="4225033" y="2091434"/>
              <a:ext cx="4505521" cy="303212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5400000">
              <a:off x="4071839" y="2090640"/>
              <a:ext cx="450552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565427" y="2041427"/>
              <a:ext cx="4505521" cy="403225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16200000" flipH="1">
              <a:off x="34130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16200000" flipH="1">
              <a:off x="2928839" y="2166840"/>
              <a:ext cx="450552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16200000" flipH="1">
              <a:off x="3081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5400000">
              <a:off x="4643339" y="2128740"/>
              <a:ext cx="450552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4643339" y="2128740"/>
              <a:ext cx="450552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5400000">
              <a:off x="5215633" y="2242246"/>
              <a:ext cx="450552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16200000" flipH="1">
              <a:off x="5062439" y="2014440"/>
              <a:ext cx="450552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5400000">
              <a:off x="5176739" y="2052540"/>
              <a:ext cx="450552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16200000" flipH="1">
              <a:off x="57482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49100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4795739" y="2128740"/>
              <a:ext cx="450552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3910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16200000" flipH="1">
              <a:off x="55196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748239" y="2166840"/>
              <a:ext cx="450552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6434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62435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5400000">
              <a:off x="63959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053039" y="2166840"/>
              <a:ext cx="450552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5400000">
              <a:off x="6709412" y="2137412"/>
              <a:ext cx="4526277" cy="1905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026052" y="2041427"/>
              <a:ext cx="4505521" cy="403225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5927627" y="2139852"/>
              <a:ext cx="4505521" cy="20637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38840" y="2241452"/>
              <a:ext cx="4505521" cy="3175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3728939" y="2204940"/>
              <a:ext cx="450552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4224239" y="2166840"/>
              <a:ext cx="450552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16200000" flipH="1">
              <a:off x="4414739" y="2052540"/>
              <a:ext cx="450552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309839" y="2090640"/>
              <a:ext cx="450552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324252" y="2066827"/>
              <a:ext cx="450552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5400000">
              <a:off x="4948139" y="2052540"/>
              <a:ext cx="450552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5405339" y="1747740"/>
              <a:ext cx="450552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2547839" y="2014440"/>
              <a:ext cx="4505521" cy="457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8" name="Rectangle 87"/>
          <p:cNvSpPr/>
          <p:nvPr/>
        </p:nvSpPr>
        <p:spPr>
          <a:xfrm>
            <a:off x="0" y="4311650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89" name="Straight Connector 88"/>
          <p:cNvCxnSpPr/>
          <p:nvPr/>
        </p:nvCxnSpPr>
        <p:spPr>
          <a:xfrm>
            <a:off x="0" y="438785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0" y="6138863"/>
            <a:ext cx="9144000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1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D01CD5-403B-44C1-8F49-0E4A0B49B91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92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20062E-92D4-4780-B561-1E27751E57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170444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B127-22C3-4B03-BDD4-02AC1B46EDD3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EACE1C-642F-4CAC-B2B8-AE28F2B45C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6990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5C074B-5531-439F-A90F-E23C79D5F2D2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9F352-CEAF-4FD0-A679-277150756A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5793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A464D-5CBE-4871-AFF9-3E48FE6A579E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45E0AF-C147-4F4E-A169-534ACEC5E7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9733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A59428-D657-4DE1-B7B4-4AC23EE6A7C7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62BAEF-24FD-44D8-BCB4-4A819D5BE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294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7C2C86-E773-40ED-8DED-D90C75F9EFA9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C76598-6E28-40D3-8D6C-E3D9576BA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4031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563688"/>
            <a:ext cx="2762250" cy="3313112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 rot="5400000">
            <a:off x="1127919" y="3221832"/>
            <a:ext cx="301783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0" y="1712913"/>
            <a:ext cx="2651125" cy="158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4733925"/>
            <a:ext cx="2651125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/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A01536-447D-4A16-96D1-17353E3879D6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30151D-289B-432D-AEFD-50946EE8ED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4684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225" y="136525"/>
            <a:ext cx="8869363" cy="658495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19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8FA701C5-5405-4450-81F7-BA9232335991}" type="datetimeFigureOut">
              <a:rPr lang="en-US"/>
              <a:pPr>
                <a:defRPr/>
              </a:pPr>
              <a:t>12/17/2014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0513" y="6311900"/>
            <a:ext cx="34829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190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121D9B8-61F9-47F5-ACBE-EF32812570C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13" r:id="rId1"/>
    <p:sldLayoutId id="2147484006" r:id="rId2"/>
    <p:sldLayoutId id="2147484014" r:id="rId3"/>
    <p:sldLayoutId id="2147484007" r:id="rId4"/>
    <p:sldLayoutId id="2147484008" r:id="rId5"/>
    <p:sldLayoutId id="2147484009" r:id="rId6"/>
    <p:sldLayoutId id="2147484010" r:id="rId7"/>
    <p:sldLayoutId id="2147484015" r:id="rId8"/>
    <p:sldLayoutId id="2147484016" r:id="rId9"/>
    <p:sldLayoutId id="2147484011" r:id="rId10"/>
    <p:sldLayoutId id="2147484012" r:id="rId11"/>
    <p:sldLayoutId id="2147484017" r:id="rId12"/>
    <p:sldLayoutId id="2147484018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 kern="1200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rgbClr val="FEFEF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3830638" algn="l"/>
        </a:tabLst>
        <a:defRPr sz="3600" b="1">
          <a:solidFill>
            <a:srgbClr val="FEFEFE"/>
          </a:solidFill>
          <a:latin typeface="Tw Cen MT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7688" indent="-182563" algn="l" rtl="0" eaLnBrk="0" fontAlgn="base" hangingPunct="0">
        <a:spcBef>
          <a:spcPct val="20000"/>
        </a:spcBef>
        <a:spcAft>
          <a:spcPct val="0"/>
        </a:spcAft>
        <a:buClr>
          <a:srgbClr val="ACC2C9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7450" indent="-228600" algn="l" rtl="0" eaLnBrk="0" fontAlgn="base" hangingPunct="0">
        <a:spcBef>
          <a:spcPct val="20000"/>
        </a:spcBef>
        <a:spcAft>
          <a:spcPct val="0"/>
        </a:spcAft>
        <a:buClr>
          <a:srgbClr val="99987F"/>
        </a:buClr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28600" algn="l" rtl="0" eaLnBrk="0" fontAlgn="base" hangingPunct="0">
        <a:spcBef>
          <a:spcPct val="20000"/>
        </a:spcBef>
        <a:spcAft>
          <a:spcPct val="0"/>
        </a:spcAft>
        <a:buClr>
          <a:srgbClr val="90AC97"/>
        </a:buClr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/>
              <a:t>What You Need to Know</a:t>
            </a:r>
          </a:p>
        </p:txBody>
      </p:sp>
      <p:sp>
        <p:nvSpPr>
          <p:cNvPr id="8195" name="Subtitle 2"/>
          <p:cNvSpPr>
            <a:spLocks noGrp="1"/>
          </p:cNvSpPr>
          <p:nvPr>
            <p:ph type="subTitle" idx="1"/>
          </p:nvPr>
        </p:nvSpPr>
        <p:spPr>
          <a:xfrm>
            <a:off x="609600" y="3733800"/>
            <a:ext cx="4191000" cy="1066800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Financial Aid for High School Families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Heather McDonnell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Sarah Lawrence College</a:t>
            </a:r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endParaRPr lang="en-US" dirty="0" smtClean="0"/>
          </a:p>
          <a:p>
            <a:pPr eaLnBrk="1" fontAlgn="auto" hangingPunct="1">
              <a:lnSpc>
                <a:spcPct val="80000"/>
              </a:lnSpc>
              <a:spcAft>
                <a:spcPts val="0"/>
              </a:spcAft>
              <a:buClr>
                <a:schemeClr val="accent1">
                  <a:lumMod val="60000"/>
                  <a:lumOff val="40000"/>
                </a:schemeClr>
              </a:buClr>
              <a:buFont typeface="Wingdings 2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Types of Financial Aid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362200"/>
            <a:ext cx="8229600" cy="3551238"/>
          </a:xfrm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Scholarships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Grants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Loans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Employment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Scholarships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09800"/>
            <a:ext cx="7315200" cy="4267200"/>
          </a:xfrm>
        </p:spPr>
        <p:txBody>
          <a:bodyPr/>
          <a:lstStyle/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Money that does not have to be paid back</a:t>
            </a:r>
          </a:p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Awarded on the  basis of merit, skill, or unique characteristic </a:t>
            </a:r>
          </a:p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May be associated with the donor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Grants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2057400"/>
            <a:ext cx="7848600" cy="4267200"/>
          </a:xfrm>
        </p:spPr>
        <p:txBody>
          <a:bodyPr/>
          <a:lstStyle/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Money that</a:t>
            </a:r>
            <a:r>
              <a:rPr lang="en-US" altLang="en-US" smtClean="0">
                <a:solidFill>
                  <a:srgbClr val="CC0099"/>
                </a:solidFill>
              </a:rPr>
              <a:t> </a:t>
            </a:r>
            <a:r>
              <a:rPr lang="en-US" altLang="en-US" smtClean="0"/>
              <a:t>does not have to be paid back</a:t>
            </a:r>
          </a:p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Usually awarded on the basis of financial need</a:t>
            </a:r>
          </a:p>
          <a:p>
            <a:pPr marL="347663" indent="-347663" eaLnBrk="1" hangingPunct="1">
              <a:spcBef>
                <a:spcPct val="100000"/>
              </a:spcBef>
            </a:pPr>
            <a:r>
              <a:rPr lang="en-US" altLang="en-US" smtClean="0"/>
              <a:t>May come from the endowment or operating revenues</a:t>
            </a:r>
          </a:p>
          <a:p>
            <a:pPr marL="347663" indent="-347663" eaLnBrk="1" hangingPunct="1">
              <a:spcBef>
                <a:spcPct val="100000"/>
              </a:spcBef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Loans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Money students and/or parents borrow to help pay college expenses 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Repayment usually begins after education is finished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Only borrow what is really needed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Look at loans as an investment in the future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Employment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altLang="en-US" smtClean="0"/>
              <a:t>Allows student to earn money to help pay educational costs</a:t>
            </a:r>
          </a:p>
          <a:p>
            <a:pPr marL="682625" lvl="1" indent="-341313" eaLnBrk="1" hangingPunct="1">
              <a:spcAft>
                <a:spcPct val="50000"/>
              </a:spcAft>
            </a:pPr>
            <a:r>
              <a:rPr lang="en-US" altLang="en-US" b="1" smtClean="0"/>
              <a:t>A timesheet =</a:t>
            </a:r>
          </a:p>
          <a:p>
            <a:pPr marL="682625" lvl="1" indent="-341313" eaLnBrk="1" hangingPunct="1">
              <a:spcAft>
                <a:spcPct val="50000"/>
              </a:spcAft>
            </a:pPr>
            <a:r>
              <a:rPr lang="en-US" altLang="en-US" b="1" smtClean="0"/>
              <a:t>A paycheck</a:t>
            </a:r>
          </a:p>
          <a:p>
            <a:pPr marL="682625" lvl="1" indent="-341313" eaLnBrk="1" hangingPunct="1">
              <a:spcAft>
                <a:spcPct val="30000"/>
              </a:spcAft>
            </a:pPr>
            <a:r>
              <a:rPr lang="en-US" altLang="en-US" b="1" smtClean="0"/>
              <a:t>Non-monetary compensation, such as room and board – usually part of a Resident Assistants (RA) package</a:t>
            </a:r>
          </a:p>
          <a:p>
            <a:pPr marL="682625" lvl="1" indent="-341313" eaLnBrk="1" hangingPunct="1">
              <a:spcAft>
                <a:spcPct val="30000"/>
              </a:spcAft>
              <a:buFont typeface="Wingdings 2" panose="05020102010507070707" pitchFamily="18" charset="2"/>
              <a:buNone/>
            </a:pPr>
            <a:endParaRPr lang="en-US" altLang="en-US" smtClean="0"/>
          </a:p>
          <a:p>
            <a:pPr eaLnBrk="1" hangingPunct="1"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Sources of Financial Aid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50000"/>
              </a:spcAft>
            </a:pPr>
            <a:r>
              <a:rPr lang="en-US" altLang="en-US" smtClean="0"/>
              <a:t>Federal government</a:t>
            </a:r>
          </a:p>
          <a:p>
            <a:pPr eaLnBrk="1" hangingPunct="1">
              <a:spcAft>
                <a:spcPct val="50000"/>
              </a:spcAft>
            </a:pPr>
            <a:r>
              <a:rPr lang="en-US" altLang="en-US" smtClean="0"/>
              <a:t>States</a:t>
            </a:r>
          </a:p>
          <a:p>
            <a:pPr eaLnBrk="1" hangingPunct="1">
              <a:spcAft>
                <a:spcPct val="50000"/>
              </a:spcAft>
            </a:pPr>
            <a:r>
              <a:rPr lang="en-US" altLang="en-US" smtClean="0"/>
              <a:t>Private sources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altLang="en-US" b="1" smtClean="0"/>
              <a:t>Civic organizations and places of worship</a:t>
            </a:r>
          </a:p>
          <a:p>
            <a:pPr eaLnBrk="1" hangingPunct="1">
              <a:spcAft>
                <a:spcPct val="50000"/>
              </a:spcAft>
            </a:pPr>
            <a:r>
              <a:rPr lang="en-US" altLang="en-US" smtClean="0"/>
              <a:t>Employers</a:t>
            </a:r>
          </a:p>
          <a:p>
            <a:pPr lvl="1" eaLnBrk="1" hangingPunct="1">
              <a:spcAft>
                <a:spcPct val="50000"/>
              </a:spcAft>
            </a:pPr>
            <a:r>
              <a:rPr lang="en-US" altLang="en-US" b="1" smtClean="0"/>
              <a:t>Unions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Federal Government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Largest source of financial aid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Aid awarded primarily on the basis of financial need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Must apply every year using the Free Application for Federal Student Aid (FAFSA)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endParaRPr lang="en-US" alt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accent6">
                    <a:tint val="1000"/>
                  </a:schemeClr>
                </a:solidFill>
              </a:rPr>
              <a:t>Common Federal Aid Programs</a:t>
            </a:r>
          </a:p>
        </p:txBody>
      </p:sp>
      <p:sp>
        <p:nvSpPr>
          <p:cNvPr id="24579" name="Rectangle 4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Federal Pell Grant</a:t>
            </a:r>
          </a:p>
          <a:p>
            <a:pPr eaLnBrk="1" hangingPunct="1"/>
            <a:r>
              <a:rPr lang="en-US" altLang="en-US" sz="2400" smtClean="0"/>
              <a:t>Teacher Education Assistance for College and Higher Education Grant (TEACH)</a:t>
            </a:r>
          </a:p>
          <a:p>
            <a:pPr eaLnBrk="1" hangingPunct="1">
              <a:lnSpc>
                <a:spcPct val="90000"/>
              </a:lnSpc>
              <a:buFont typeface="Wingdings 2" panose="05020102010507070707" pitchFamily="18" charset="2"/>
              <a:buNone/>
            </a:pPr>
            <a:endParaRPr lang="en-US" altLang="en-US" sz="2400" smtClean="0"/>
          </a:p>
        </p:txBody>
      </p:sp>
      <p:sp>
        <p:nvSpPr>
          <p:cNvPr id="24580" name="Rectangle 5"/>
          <p:cNvSpPr>
            <a:spLocks noGrp="1" noChangeArrowheads="1"/>
          </p:cNvSpPr>
          <p:nvPr>
            <p:ph sz="half" idx="2"/>
          </p:nvPr>
        </p:nvSpPr>
        <p:spPr/>
        <p:txBody>
          <a:bodyPr/>
          <a:lstStyle/>
          <a:p>
            <a:pPr eaLnBrk="1" hangingPunct="1"/>
            <a:r>
              <a:rPr lang="en-US" altLang="en-US" sz="2400" smtClean="0"/>
              <a:t>Federal Supplemental Educational Opportunity Grant</a:t>
            </a:r>
          </a:p>
          <a:p>
            <a:pPr eaLnBrk="1" hangingPunct="1"/>
            <a:r>
              <a:rPr lang="en-US" altLang="en-US" sz="2400" smtClean="0"/>
              <a:t>Federal Perkins Loan</a:t>
            </a:r>
          </a:p>
          <a:p>
            <a:pPr eaLnBrk="1" hangingPunct="1"/>
            <a:r>
              <a:rPr lang="en-US" altLang="en-US" sz="2400" smtClean="0"/>
              <a:t>Federal Work-Study</a:t>
            </a:r>
          </a:p>
          <a:p>
            <a:pPr eaLnBrk="1" hangingPunct="1"/>
            <a:r>
              <a:rPr lang="en-US" altLang="en-US" sz="2400" smtClean="0"/>
              <a:t>Stafford Loans</a:t>
            </a:r>
          </a:p>
          <a:p>
            <a:pPr eaLnBrk="1" hangingPunct="1"/>
            <a:r>
              <a:rPr lang="en-US" altLang="en-US" sz="2400" smtClean="0"/>
              <a:t>PLUS Loans</a:t>
            </a:r>
          </a:p>
          <a:p>
            <a:pPr eaLnBrk="1" hangingPunct="1">
              <a:buFontTx/>
              <a:buNone/>
            </a:pPr>
            <a:endParaRPr lang="en-US" altLang="en-US" sz="240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State Aid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35000"/>
              </a:spcBef>
              <a:spcAft>
                <a:spcPct val="30000"/>
              </a:spcAft>
            </a:pPr>
            <a:r>
              <a:rPr lang="en-US" altLang="en-US" smtClean="0"/>
              <a:t>Residency requirements</a:t>
            </a:r>
          </a:p>
          <a:p>
            <a:pPr eaLnBrk="1" hangingPunct="1">
              <a:spcBef>
                <a:spcPct val="35000"/>
              </a:spcBef>
              <a:spcAft>
                <a:spcPct val="30000"/>
              </a:spcAft>
            </a:pPr>
            <a:r>
              <a:rPr lang="en-US" altLang="en-US" smtClean="0"/>
              <a:t>Award aid on the basis of both merit and need</a:t>
            </a:r>
          </a:p>
          <a:p>
            <a:pPr eaLnBrk="1" hangingPunct="1">
              <a:spcBef>
                <a:spcPct val="35000"/>
              </a:spcBef>
              <a:spcAft>
                <a:spcPct val="30000"/>
              </a:spcAft>
            </a:pPr>
            <a:r>
              <a:rPr lang="en-US" altLang="en-US" smtClean="0"/>
              <a:t>Use information from the FAFSA</a:t>
            </a:r>
          </a:p>
          <a:p>
            <a:pPr eaLnBrk="1" hangingPunct="1">
              <a:spcBef>
                <a:spcPct val="35000"/>
              </a:spcBef>
              <a:spcAft>
                <a:spcPct val="30000"/>
              </a:spcAft>
            </a:pPr>
            <a:r>
              <a:rPr lang="en-US" altLang="en-US" smtClean="0"/>
              <a:t>Deadlines vary by state; check paper FAFSA or FAFSA on the Web site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TAP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Must be a New York State resident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Must attend a school within the geographic boundaries of NYS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Must be full-time (at least 12 credits a semester)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Topics We Will Discuss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sz="3000" smtClean="0"/>
              <a:t>What is financial aid</a:t>
            </a:r>
          </a:p>
          <a:p>
            <a:pPr eaLnBrk="1" hangingPunct="1"/>
            <a:r>
              <a:rPr lang="en-US" altLang="en-US" sz="3000" smtClean="0"/>
              <a:t>Cost of attendance (COA)</a:t>
            </a:r>
          </a:p>
          <a:p>
            <a:pPr eaLnBrk="1" hangingPunct="1"/>
            <a:r>
              <a:rPr lang="en-US" altLang="en-US" sz="3000" smtClean="0"/>
              <a:t>Expected Family Contribution (EFC)</a:t>
            </a:r>
          </a:p>
          <a:p>
            <a:pPr eaLnBrk="1" hangingPunct="1"/>
            <a:r>
              <a:rPr lang="en-US" altLang="en-US" sz="3000" smtClean="0"/>
              <a:t>What is financial need</a:t>
            </a:r>
          </a:p>
          <a:p>
            <a:pPr eaLnBrk="1" hangingPunct="1"/>
            <a:r>
              <a:rPr lang="en-US" altLang="en-US" sz="3000" smtClean="0"/>
              <a:t>Categories, types, and sources of financial aid</a:t>
            </a:r>
          </a:p>
          <a:p>
            <a:pPr eaLnBrk="1" hangingPunct="1"/>
            <a:r>
              <a:rPr lang="en-US" altLang="en-US" sz="3000" smtClean="0"/>
              <a:t>Free Application for Federal Student Aid (FAFSA)</a:t>
            </a:r>
          </a:p>
          <a:p>
            <a:pPr eaLnBrk="1" hangingPunct="1"/>
            <a:r>
              <a:rPr lang="en-US" altLang="en-US" sz="3000" smtClean="0"/>
              <a:t>Special circumstances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Private Sources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133600"/>
            <a:ext cx="8077200" cy="4267200"/>
          </a:xfrm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Foundations, businesses, charitable organizations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mtClean="0"/>
              <a:t>Deadlines and application procedures vary widely</a:t>
            </a:r>
          </a:p>
          <a:p>
            <a:pPr eaLnBrk="1" hangingPunct="1">
              <a:spcBef>
                <a:spcPts val="2400"/>
              </a:spcBef>
            </a:pPr>
            <a:r>
              <a:rPr lang="en-US" altLang="en-US" smtClean="0"/>
              <a:t>Begin researching private aid sources early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Civic Organizations and Places of Worship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Research what is available in community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To what organizations or religious group does student and family belong?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Application process usually spring of senior year</a:t>
            </a:r>
          </a:p>
          <a:p>
            <a:pPr eaLnBrk="1" hangingPunct="1">
              <a:spcBef>
                <a:spcPct val="70000"/>
              </a:spcBef>
            </a:pPr>
            <a:r>
              <a:rPr lang="en-US" altLang="en-US" smtClean="0"/>
              <a:t>Small scholarships add up!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Employers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981200"/>
            <a:ext cx="8153400" cy="4267200"/>
          </a:xfrm>
        </p:spPr>
        <p:txBody>
          <a:bodyPr/>
          <a:lstStyle/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Companies may have scholarships available to the children of employees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Companies may have educational benefits for their employees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Unions may have tuition remission benefits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Free Application for Federal Student Aid (FAFSA)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286000"/>
            <a:ext cx="8229600" cy="4389438"/>
          </a:xfrm>
        </p:spPr>
        <p:txBody>
          <a:bodyPr/>
          <a:lstStyle/>
          <a:p>
            <a:pPr eaLnBrk="1" hangingPunct="1"/>
            <a:r>
              <a:rPr lang="en-US" altLang="en-US" smtClean="0"/>
              <a:t>A standard form that collects demographic and financial information about the student and family</a:t>
            </a:r>
          </a:p>
          <a:p>
            <a:pPr eaLnBrk="1" hangingPunct="1">
              <a:spcBef>
                <a:spcPct val="100000"/>
              </a:spcBef>
            </a:pPr>
            <a:r>
              <a:rPr lang="en-US" altLang="en-US" smtClean="0"/>
              <a:t>May be filed electronically or using paper form</a:t>
            </a:r>
          </a:p>
          <a:p>
            <a:pPr marL="682625" lvl="1" indent="-341313" eaLnBrk="1" hangingPunct="1">
              <a:spcBef>
                <a:spcPct val="40000"/>
              </a:spcBef>
            </a:pPr>
            <a:r>
              <a:rPr lang="en-US" altLang="en-US" sz="3000" b="1" smtClean="0"/>
              <a:t>Available in English and Spanish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FAFSA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May be filed at any time during an academic year, but no earlier than the January 1</a:t>
            </a:r>
            <a:r>
              <a:rPr lang="en-US" altLang="en-US" baseline="30000" smtClean="0"/>
              <a:t>st</a:t>
            </a:r>
            <a:r>
              <a:rPr lang="en-US" altLang="en-US" smtClean="0"/>
              <a:t> prior to the academic year for which the student requests aid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For the 2015-16 academic year, the FAFSA may be filed beginning January 1, 2015 but no sooner.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mtClean="0"/>
              <a:t>Colleges may set FAFSA filing deadlines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accent6">
                    <a:tint val="1000"/>
                  </a:schemeClr>
                </a:solidFill>
              </a:rPr>
              <a:t>FAFSA on the Web</a:t>
            </a:r>
          </a:p>
        </p:txBody>
      </p:sp>
      <p:pic>
        <p:nvPicPr>
          <p:cNvPr id="32771" name="Picture 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33400" y="1600200"/>
            <a:ext cx="7931150" cy="1295400"/>
          </a:xfrm>
        </p:spPr>
      </p:pic>
      <p:sp>
        <p:nvSpPr>
          <p:cNvPr id="32772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895600"/>
            <a:ext cx="8458200" cy="2819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800" smtClean="0"/>
              <a:t>Web site: www.fafsa.ed.gov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800" smtClean="0"/>
              <a:t>2015-16 FAFSA on the Web available on January 1, 2015</a:t>
            </a:r>
          </a:p>
          <a:p>
            <a:pPr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800" smtClean="0"/>
              <a:t>FAFSA on the Web Worksheet:</a:t>
            </a:r>
          </a:p>
          <a:p>
            <a:pPr marL="682625" lvl="1" indent="-3413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600" b="1" smtClean="0"/>
              <a:t>Used as “pre-application” worksheet</a:t>
            </a:r>
            <a:endParaRPr lang="en-US" altLang="en-US" sz="2600" b="1" baseline="30000" smtClean="0"/>
          </a:p>
          <a:p>
            <a:pPr marL="682625" lvl="1" indent="-341313" eaLnBrk="1" hangingPunct="1">
              <a:lnSpc>
                <a:spcPct val="90000"/>
              </a:lnSpc>
              <a:spcBef>
                <a:spcPct val="25000"/>
              </a:spcBef>
            </a:pPr>
            <a:r>
              <a:rPr lang="en-US" altLang="en-US" sz="2600" b="1" smtClean="0"/>
              <a:t>Questions follow order of FAFSA on the Web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FAFSA on the Web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419600"/>
          </a:xfrm>
        </p:spPr>
        <p:txBody>
          <a:bodyPr/>
          <a:lstStyle/>
          <a:p>
            <a:pPr eaLnBrk="1" hangingPunct="1">
              <a:lnSpc>
                <a:spcPct val="85000"/>
              </a:lnSpc>
              <a:spcBef>
                <a:spcPct val="30000"/>
              </a:spcBef>
              <a:buFontTx/>
              <a:buNone/>
            </a:pPr>
            <a:r>
              <a:rPr lang="en-US" altLang="en-US" sz="3000" smtClean="0"/>
              <a:t>Good reasons to file electronically: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Built-in edits to prevent costly errors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Skip-logic allows student and/or parent to skip unnecessary questions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More timely submission of original application and any necessary corrections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More detailed instructions and “help” for common questions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Ability to check application status on-line</a:t>
            </a:r>
          </a:p>
          <a:p>
            <a:pPr eaLnBrk="1" hangingPunct="1">
              <a:lnSpc>
                <a:spcPct val="85000"/>
              </a:lnSpc>
              <a:spcBef>
                <a:spcPct val="30000"/>
              </a:spcBef>
            </a:pPr>
            <a:r>
              <a:rPr lang="en-US" altLang="en-US" smtClean="0"/>
              <a:t>Simplified application process in the future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nut 2"/>
          <p:cNvSpPr/>
          <p:nvPr/>
        </p:nvSpPr>
        <p:spPr>
          <a:xfrm>
            <a:off x="2667000" y="4572000"/>
            <a:ext cx="4648200" cy="1219200"/>
          </a:xfrm>
          <a:prstGeom prst="donut">
            <a:avLst>
              <a:gd name="adj" fmla="val 1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Right Arrow 3"/>
          <p:cNvSpPr/>
          <p:nvPr/>
        </p:nvSpPr>
        <p:spPr>
          <a:xfrm>
            <a:off x="1752600" y="3429000"/>
            <a:ext cx="1447800" cy="4841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34820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990600"/>
            <a:ext cx="8534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TextBox 1"/>
          <p:cNvSpPr txBox="1">
            <a:spLocks noChangeArrowheads="1"/>
          </p:cNvSpPr>
          <p:nvPr/>
        </p:nvSpPr>
        <p:spPr bwMode="auto">
          <a:xfrm>
            <a:off x="2667000" y="533400"/>
            <a:ext cx="336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/>
              <a:t>http:// student.collegeboard.org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Special Circumstances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Cannot report on FAFSA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Send explanation to financial aid office at each college</a:t>
            </a:r>
          </a:p>
          <a:p>
            <a:pPr eaLnBrk="1" hangingPunct="1">
              <a:spcAft>
                <a:spcPct val="30000"/>
              </a:spcAft>
            </a:pPr>
            <a:r>
              <a:rPr lang="en-US" altLang="en-US" smtClean="0"/>
              <a:t>College will review special circumstances</a:t>
            </a:r>
          </a:p>
          <a:p>
            <a:pPr marL="682625" lvl="1" indent="-341313" eaLnBrk="1" hangingPunct="1"/>
            <a:r>
              <a:rPr lang="en-US" altLang="en-US" b="1" smtClean="0"/>
              <a:t>Request additional documentation</a:t>
            </a:r>
          </a:p>
          <a:p>
            <a:pPr marL="682625" lvl="1" indent="-341313" eaLnBrk="1" hangingPunct="1"/>
            <a:r>
              <a:rPr lang="en-US" altLang="en-US" b="1" smtClean="0"/>
              <a:t>Decisions are final and cannot be appealed to U.S. Department of Education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Special Circumstances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4389438"/>
          </a:xfrm>
        </p:spPr>
        <p:txBody>
          <a:bodyPr/>
          <a:lstStyle/>
          <a:p>
            <a:pPr eaLnBrk="1" hangingPunct="1">
              <a:spcBef>
                <a:spcPts val="3000"/>
              </a:spcBef>
            </a:pPr>
            <a:r>
              <a:rPr lang="en-US" altLang="en-US" smtClean="0"/>
              <a:t>Change in employment status</a:t>
            </a:r>
          </a:p>
          <a:p>
            <a:pPr eaLnBrk="1" hangingPunct="1">
              <a:spcBef>
                <a:spcPts val="3000"/>
              </a:spcBef>
            </a:pPr>
            <a:r>
              <a:rPr lang="en-US" altLang="en-US" smtClean="0"/>
              <a:t>Medical expenses not covered by insurance</a:t>
            </a:r>
          </a:p>
          <a:p>
            <a:pPr eaLnBrk="1" hangingPunct="1">
              <a:spcBef>
                <a:spcPts val="3000"/>
              </a:spcBef>
            </a:pPr>
            <a:r>
              <a:rPr lang="en-US" altLang="en-US" smtClean="0"/>
              <a:t>Change in parent marital status</a:t>
            </a:r>
          </a:p>
          <a:p>
            <a:pPr eaLnBrk="1" hangingPunct="1">
              <a:spcBef>
                <a:spcPts val="3000"/>
              </a:spcBef>
            </a:pPr>
            <a:r>
              <a:rPr lang="en-US" altLang="en-US" smtClean="0"/>
              <a:t>Unusual dependent care expenses</a:t>
            </a:r>
          </a:p>
          <a:p>
            <a:pPr eaLnBrk="1" hangingPunct="1">
              <a:spcBef>
                <a:spcPts val="3000"/>
              </a:spcBef>
            </a:pPr>
            <a:r>
              <a:rPr lang="en-US" altLang="en-US" smtClean="0"/>
              <a:t>Student cannot obtain parent information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What is Financial Aid?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Tx/>
              <a:buNone/>
            </a:pPr>
            <a:r>
              <a:rPr lang="en-US" altLang="en-US" smtClean="0"/>
              <a:t>Financial aid is funds provided to students and families to help pay for postsecondary educational expenses</a:t>
            </a:r>
          </a:p>
          <a:p>
            <a:pPr marL="0" indent="0" eaLnBrk="1" hangingPunct="1">
              <a:buFontTx/>
              <a:buNone/>
            </a:pPr>
            <a:endParaRPr lang="en-US" altLang="en-US" smtClean="0"/>
          </a:p>
        </p:txBody>
      </p:sp>
      <p:pic>
        <p:nvPicPr>
          <p:cNvPr id="10244" name="Picture 2" descr="C:\Documents and Settings\mcdonnel\Local Settings\Temporary Internet Files\Content.IE5\EUEKMA75\MCj04421300000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3124200"/>
            <a:ext cx="2838450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0668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>The </a:t>
            </a:r>
            <a:r>
              <a:rPr lang="en-US" sz="6600" dirty="0" smtClean="0">
                <a:solidFill>
                  <a:schemeClr val="accent3">
                    <a:shade val="75000"/>
                  </a:schemeClr>
                </a:solidFill>
              </a:rPr>
              <a:t>FATAL</a:t>
            </a:r>
            <a:r>
              <a:rPr lang="en-US" dirty="0" smtClean="0">
                <a:solidFill>
                  <a:schemeClr val="accent3">
                    <a:shade val="75000"/>
                  </a:schemeClr>
                </a:solidFill>
              </a:rPr>
              <a:t> Mistake</a:t>
            </a:r>
          </a:p>
        </p:txBody>
      </p:sp>
      <p:graphicFrame>
        <p:nvGraphicFramePr>
          <p:cNvPr id="37891" name="Object 3"/>
          <p:cNvGraphicFramePr>
            <a:graphicFrameLocks noGrp="1" noChangeAspect="1"/>
          </p:cNvGraphicFramePr>
          <p:nvPr>
            <p:ph type="clipArt" sz="half" idx="1"/>
          </p:nvPr>
        </p:nvGraphicFramePr>
        <p:xfrm>
          <a:off x="682625" y="1752600"/>
          <a:ext cx="2239963" cy="373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6" name="Clip" r:id="rId3" imgW="2033588" imgH="3390900" progId="MS_ClipArt_Gallery.2">
                  <p:embed/>
                </p:oleObj>
              </mc:Choice>
              <mc:Fallback>
                <p:oleObj name="Clip" r:id="rId3" imgW="2033588" imgH="3390900" progId="MS_ClipArt_Gallery.2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1752600"/>
                        <a:ext cx="2239963" cy="373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9788" y="2057400"/>
            <a:ext cx="3808412" cy="4114800"/>
          </a:xfrm>
        </p:spPr>
        <p:txBody>
          <a:bodyPr rtlCol="0">
            <a:normAutofit/>
          </a:bodyPr>
          <a:lstStyle/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endParaRPr lang="en-US" sz="2800"/>
          </a:p>
          <a:p>
            <a:pPr marL="274320" indent="-274320" eaLnBrk="1" fontAlgn="auto" hangingPunct="1">
              <a:spcAft>
                <a:spcPts val="0"/>
              </a:spcAft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sz="2800" b="1" i="1" u="sng"/>
              <a:t>DEAD</a:t>
            </a:r>
            <a:r>
              <a:rPr lang="en-US" sz="2800" b="1" i="1"/>
              <a:t>LINES   		</a:t>
            </a:r>
            <a:r>
              <a:rPr lang="en-US" b="1" i="1"/>
              <a:t>missing application dates missing admission dates missing information</a:t>
            </a:r>
            <a:r>
              <a:rPr lang="en-US" sz="2800" b="1" i="1"/>
              <a:t>					</a:t>
            </a:r>
            <a:endParaRPr lang="en-US" sz="2800"/>
          </a:p>
        </p:txBody>
      </p:sp>
      <p:sp>
        <p:nvSpPr>
          <p:cNvPr id="37893" name="Date Placehold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F57E3A64-98E8-412A-BBAF-9ADC70577107}" type="datetime1">
              <a:rPr lang="en-US" altLang="en-US" smtClean="0">
                <a:solidFill>
                  <a:srgbClr val="FFFFFF"/>
                </a:solidFill>
              </a:rPr>
              <a:pPr eaLnBrk="1" hangingPunct="1"/>
              <a:t>12/17/2014</a:t>
            </a:fld>
            <a:endParaRPr lang="en-US" altLang="en-US" smtClean="0">
              <a:solidFill>
                <a:srgbClr val="FFFFFF"/>
              </a:solidFill>
            </a:endParaRPr>
          </a:p>
        </p:txBody>
      </p:sp>
      <p:sp>
        <p:nvSpPr>
          <p:cNvPr id="37894" name="Slide Number Placeholder 6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82FA5D8C-4A21-47E9-A372-E112DF9D4F30}" type="slidenum">
              <a:rPr lang="en-US" altLang="en-US">
                <a:solidFill>
                  <a:schemeClr val="tx2"/>
                </a:solidFill>
              </a:rPr>
              <a:pPr eaLnBrk="1" hangingPunct="1"/>
              <a:t>30</a:t>
            </a:fld>
            <a:endParaRPr lang="en-US" altLang="en-US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90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accent6">
                    <a:tint val="1000"/>
                  </a:schemeClr>
                </a:solidFill>
              </a:rPr>
              <a:t>Questions?</a:t>
            </a:r>
          </a:p>
        </p:txBody>
      </p:sp>
      <p:pic>
        <p:nvPicPr>
          <p:cNvPr id="38915" name="Picture 2" descr="C:\Documents and Settings\mcdonnel\Local Settings\Temporary Internet Files\Content.IE5\VMOZCR3P\MCj04337970000[1].png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7800" y="2971800"/>
            <a:ext cx="2286000" cy="2286000"/>
          </a:xfrm>
          <a:noFill/>
        </p:spPr>
      </p:pic>
      <p:sp>
        <p:nvSpPr>
          <p:cNvPr id="38916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Thank you!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What is Cost of Attendance (COA)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229600" cy="3657600"/>
          </a:xfrm>
        </p:spPr>
        <p:txBody>
          <a:bodyPr/>
          <a:lstStyle/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altLang="en-US" smtClean="0"/>
              <a:t>Direct costs – you get billed</a:t>
            </a: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altLang="en-US" smtClean="0"/>
              <a:t>Indirect costs – you pay out of pocket</a:t>
            </a: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altLang="en-US" smtClean="0"/>
              <a:t>Direct and indirect costs combined into cost of attendance</a:t>
            </a:r>
          </a:p>
          <a:p>
            <a:pPr eaLnBrk="1" hangingPunct="1">
              <a:spcBef>
                <a:spcPct val="55000"/>
              </a:spcBef>
              <a:spcAft>
                <a:spcPct val="30000"/>
              </a:spcAft>
            </a:pPr>
            <a:r>
              <a:rPr lang="en-US" altLang="en-US" smtClean="0"/>
              <a:t>Varies widely from college to college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chemeClr val="accent6">
                    <a:tint val="1000"/>
                  </a:schemeClr>
                </a:solidFill>
              </a:rPr>
              <a:t> The Costs</a:t>
            </a:r>
          </a:p>
        </p:txBody>
      </p:sp>
      <p:sp>
        <p:nvSpPr>
          <p:cNvPr id="12291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 Billed</a:t>
            </a:r>
          </a:p>
        </p:txBody>
      </p:sp>
      <p:sp>
        <p:nvSpPr>
          <p:cNvPr id="12292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Char char=""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Char char=""/>
            </a:pPr>
            <a:r>
              <a:rPr lang="en-US" altLang="en-US" smtClean="0"/>
              <a:t>Tuition</a:t>
            </a:r>
          </a:p>
          <a:p>
            <a:pPr eaLnBrk="1" hangingPunct="1">
              <a:buFont typeface="Wingdings 2" panose="05020102010507070707" pitchFamily="18" charset="2"/>
              <a:buChar char=""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Char char=""/>
            </a:pPr>
            <a:r>
              <a:rPr lang="en-US" altLang="en-US" smtClean="0"/>
              <a:t>Fees</a:t>
            </a:r>
          </a:p>
          <a:p>
            <a:pPr eaLnBrk="1" hangingPunct="1">
              <a:buFont typeface="Wingdings 2" panose="05020102010507070707" pitchFamily="18" charset="2"/>
              <a:buChar char=""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Char char=""/>
            </a:pPr>
            <a:r>
              <a:rPr lang="en-US" altLang="en-US" smtClean="0"/>
              <a:t>Room</a:t>
            </a:r>
          </a:p>
          <a:p>
            <a:pPr eaLnBrk="1" hangingPunct="1">
              <a:buFont typeface="Wingdings 2" panose="05020102010507070707" pitchFamily="18" charset="2"/>
              <a:buChar char=""/>
            </a:pPr>
            <a:endParaRPr lang="en-US" altLang="en-US" smtClean="0"/>
          </a:p>
          <a:p>
            <a:pPr eaLnBrk="1" hangingPunct="1">
              <a:buFont typeface="Wingdings 2" panose="05020102010507070707" pitchFamily="18" charset="2"/>
              <a:buChar char=""/>
            </a:pPr>
            <a:r>
              <a:rPr lang="en-US" altLang="en-US" smtClean="0"/>
              <a:t>Board</a:t>
            </a:r>
          </a:p>
        </p:txBody>
      </p:sp>
      <p:sp>
        <p:nvSpPr>
          <p:cNvPr id="12293" name="Text Placeholder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eaLnBrk="1" hangingPunct="1">
              <a:buFont typeface="Wingdings 2" panose="05020102010507070707" pitchFamily="18" charset="2"/>
              <a:buNone/>
            </a:pPr>
            <a:r>
              <a:rPr lang="en-US" altLang="en-US" smtClean="0"/>
              <a:t> Out of Pocket</a:t>
            </a:r>
          </a:p>
        </p:txBody>
      </p:sp>
      <p:sp>
        <p:nvSpPr>
          <p:cNvPr id="12294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Books and Supplies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Transportation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Personal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229600" cy="12382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What is the Expected Family Contribution</a:t>
            </a:r>
            <a:br>
              <a:rPr lang="en-US" altLang="en-US" smtClean="0">
                <a:solidFill>
                  <a:srgbClr val="7B9899"/>
                </a:solidFill>
              </a:rPr>
            </a:br>
            <a:r>
              <a:rPr lang="en-US" altLang="en-US" smtClean="0">
                <a:solidFill>
                  <a:srgbClr val="7B9899"/>
                </a:solidFill>
              </a:rPr>
              <a:t>(EFC)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057400"/>
            <a:ext cx="8458200" cy="4419600"/>
          </a:xfrm>
        </p:spPr>
        <p:txBody>
          <a:bodyPr/>
          <a:lstStyle/>
          <a:p>
            <a:pPr eaLnBrk="1" hangingPunct="1"/>
            <a:r>
              <a:rPr lang="en-US" altLang="en-US" smtClean="0"/>
              <a:t>Amount family can reasonably be expected to contribute</a:t>
            </a:r>
          </a:p>
          <a:p>
            <a:pPr eaLnBrk="1" hangingPunct="1"/>
            <a:r>
              <a:rPr lang="en-US" altLang="en-US" smtClean="0"/>
              <a:t>Stays the same regardless of college</a:t>
            </a:r>
          </a:p>
          <a:p>
            <a:pPr eaLnBrk="1" hangingPunct="1"/>
            <a:r>
              <a:rPr lang="en-US" altLang="en-US" smtClean="0"/>
              <a:t>Two components</a:t>
            </a:r>
          </a:p>
          <a:p>
            <a:pPr marL="798513" lvl="1" indent="-341313" eaLnBrk="1" hangingPunct="1"/>
            <a:r>
              <a:rPr lang="en-US" altLang="en-US" b="1" smtClean="0"/>
              <a:t>Parent contribution</a:t>
            </a:r>
          </a:p>
          <a:p>
            <a:pPr marL="798513" lvl="1" indent="-341313" eaLnBrk="1" hangingPunct="1"/>
            <a:r>
              <a:rPr lang="en-US" altLang="en-US" b="1" smtClean="0"/>
              <a:t>Student contribution</a:t>
            </a:r>
          </a:p>
          <a:p>
            <a:pPr eaLnBrk="1" hangingPunct="1"/>
            <a:r>
              <a:rPr lang="en-US" altLang="en-US" smtClean="0"/>
              <a:t>Calculated using data from a federal application form and a federal formula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What is Financial Need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315200" cy="3581400"/>
          </a:xfrm>
        </p:spPr>
        <p:txBody>
          <a:bodyPr/>
          <a:lstStyle/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mtClean="0">
                <a:ea typeface="ＭＳ Ｐゴシック" panose="020B0600070205080204" pitchFamily="34" charset="-128"/>
              </a:rPr>
              <a:t>		</a:t>
            </a:r>
            <a:r>
              <a:rPr lang="en-US" altLang="en-US" sz="3400" smtClean="0">
                <a:ea typeface="ＭＳ Ｐゴシック" panose="020B0600070205080204" pitchFamily="34" charset="-128"/>
              </a:rPr>
              <a:t>Cost of Attendance 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3400" smtClean="0">
                <a:ea typeface="ＭＳ Ｐゴシック" panose="020B0600070205080204" pitchFamily="34" charset="-128"/>
              </a:rPr>
              <a:t> </a:t>
            </a:r>
            <a:r>
              <a:rPr lang="en-US" altLang="en-US" sz="3400" smtClean="0">
                <a:cs typeface="Arial" panose="020B0604020202020204" pitchFamily="34" charset="0"/>
              </a:rPr>
              <a:t>–</a:t>
            </a:r>
            <a:r>
              <a:rPr lang="en-US" altLang="en-US" sz="3400" smtClean="0">
                <a:solidFill>
                  <a:srgbClr val="CC0099"/>
                </a:solidFill>
              </a:rPr>
              <a:t> 	</a:t>
            </a:r>
            <a:r>
              <a:rPr lang="en-US" altLang="en-US" sz="3400" smtClean="0">
                <a:ea typeface="ＭＳ Ｐゴシック" panose="020B0600070205080204" pitchFamily="34" charset="-128"/>
              </a:rPr>
              <a:t>Expected Family Contribution</a:t>
            </a:r>
          </a:p>
          <a:p>
            <a:pPr eaLnBrk="1" hangingPunct="1">
              <a:spcBef>
                <a:spcPct val="100000"/>
              </a:spcBef>
              <a:buFontTx/>
              <a:buNone/>
            </a:pPr>
            <a:r>
              <a:rPr lang="en-US" altLang="en-US" sz="3400" smtClean="0">
                <a:ea typeface="ＭＳ Ｐゴシック" panose="020B0600070205080204" pitchFamily="34" charset="-128"/>
              </a:rPr>
              <a:t> = 	Financial Need</a:t>
            </a:r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990600" y="3886200"/>
            <a:ext cx="73914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	Net Price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The Cost of Attendance</a:t>
            </a:r>
          </a:p>
          <a:p>
            <a:pPr eaLnBrk="1" hangingPunct="1"/>
            <a:r>
              <a:rPr lang="en-US" altLang="en-US" smtClean="0"/>
              <a:t>MINUS</a:t>
            </a:r>
          </a:p>
          <a:p>
            <a:pPr eaLnBrk="1" hangingPunct="1"/>
            <a:r>
              <a:rPr lang="en-US" altLang="en-US" smtClean="0"/>
              <a:t>Financial Aid</a:t>
            </a:r>
          </a:p>
          <a:p>
            <a:pPr eaLnBrk="1" hangingPunct="1"/>
            <a:endParaRPr lang="en-US" altLang="en-US" smtClean="0"/>
          </a:p>
          <a:p>
            <a:pPr eaLnBrk="1" hangingPunct="1"/>
            <a:r>
              <a:rPr lang="en-US" altLang="en-US" smtClean="0"/>
              <a:t>EQUALS                          </a:t>
            </a:r>
          </a:p>
          <a:p>
            <a:pPr eaLnBrk="1" hangingPunct="1"/>
            <a:r>
              <a:rPr lang="en-US" altLang="en-US" smtClean="0"/>
              <a:t>What you will actually pay for college!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mtClean="0">
                <a:solidFill>
                  <a:srgbClr val="7B9899"/>
                </a:solidFill>
              </a:rPr>
              <a:t>Categories of Financial Aid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2362200"/>
            <a:ext cx="8229600" cy="3017838"/>
          </a:xfrm>
        </p:spPr>
        <p:txBody>
          <a:bodyPr/>
          <a:lstStyle/>
          <a:p>
            <a:pPr eaLnBrk="1" hangingPunct="1">
              <a:spcBef>
                <a:spcPct val="200000"/>
              </a:spcBef>
            </a:pPr>
            <a:r>
              <a:rPr lang="en-US" altLang="en-US" smtClean="0"/>
              <a:t>Need-based – have to show you “need” the money</a:t>
            </a:r>
          </a:p>
          <a:p>
            <a:pPr eaLnBrk="1" hangingPunct="1">
              <a:spcBef>
                <a:spcPct val="200000"/>
              </a:spcBef>
            </a:pPr>
            <a:r>
              <a:rPr lang="en-US" altLang="en-US" smtClean="0"/>
              <a:t>Non need-based – merit awards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hatch">
    <a:dk1>
      <a:sysClr val="windowText" lastClr="000000"/>
    </a:dk1>
    <a:lt1>
      <a:sysClr val="window" lastClr="FFFFFF"/>
    </a:lt1>
    <a:dk2>
      <a:srgbClr val="1D3641"/>
    </a:dk2>
    <a:lt2>
      <a:srgbClr val="DFE6D0"/>
    </a:lt2>
    <a:accent1>
      <a:srgbClr val="759AA5"/>
    </a:accent1>
    <a:accent2>
      <a:srgbClr val="CFC60D"/>
    </a:accent2>
    <a:accent3>
      <a:srgbClr val="99987F"/>
    </a:accent3>
    <a:accent4>
      <a:srgbClr val="90AC97"/>
    </a:accent4>
    <a:accent5>
      <a:srgbClr val="FFAD1C"/>
    </a:accent5>
    <a:accent6>
      <a:srgbClr val="B9AB6F"/>
    </a:accent6>
    <a:hlink>
      <a:srgbClr val="66AACD"/>
    </a:hlink>
    <a:folHlink>
      <a:srgbClr val="809DB3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100</TotalTime>
  <Words>856</Words>
  <Application>Microsoft Office PowerPoint</Application>
  <PresentationFormat>On-screen Show (4:3)</PresentationFormat>
  <Paragraphs>194</Paragraphs>
  <Slides>31</Slides>
  <Notes>24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8" baseType="lpstr">
      <vt:lpstr>ＭＳ Ｐゴシック</vt:lpstr>
      <vt:lpstr>Arial</vt:lpstr>
      <vt:lpstr>Calibri</vt:lpstr>
      <vt:lpstr>Tw Cen MT</vt:lpstr>
      <vt:lpstr>Wingdings 2</vt:lpstr>
      <vt:lpstr>Thatch</vt:lpstr>
      <vt:lpstr>Clip</vt:lpstr>
      <vt:lpstr>What You Need to Know</vt:lpstr>
      <vt:lpstr>Topics We Will Discuss</vt:lpstr>
      <vt:lpstr>What is Financial Aid?</vt:lpstr>
      <vt:lpstr>What is Cost of Attendance (COA)</vt:lpstr>
      <vt:lpstr> The Costs</vt:lpstr>
      <vt:lpstr>What is the Expected Family Contribution (EFC)</vt:lpstr>
      <vt:lpstr>What is Financial Need</vt:lpstr>
      <vt:lpstr> Net Price</vt:lpstr>
      <vt:lpstr>Categories of Financial Aid</vt:lpstr>
      <vt:lpstr>Types of Financial Aid</vt:lpstr>
      <vt:lpstr>Scholarships</vt:lpstr>
      <vt:lpstr>Grants</vt:lpstr>
      <vt:lpstr>Loans</vt:lpstr>
      <vt:lpstr>Employment</vt:lpstr>
      <vt:lpstr>Sources of Financial Aid</vt:lpstr>
      <vt:lpstr>Federal Government</vt:lpstr>
      <vt:lpstr>Common Federal Aid Programs</vt:lpstr>
      <vt:lpstr>State Aid</vt:lpstr>
      <vt:lpstr>TAP</vt:lpstr>
      <vt:lpstr>Private Sources</vt:lpstr>
      <vt:lpstr>Civic Organizations and Places of Worship</vt:lpstr>
      <vt:lpstr>Employers</vt:lpstr>
      <vt:lpstr>Free Application for Federal Student Aid (FAFSA)</vt:lpstr>
      <vt:lpstr>FAFSA</vt:lpstr>
      <vt:lpstr>FAFSA on the Web</vt:lpstr>
      <vt:lpstr>FAFSA on the Web</vt:lpstr>
      <vt:lpstr>PowerPoint Presentation</vt:lpstr>
      <vt:lpstr>Special Circumstances</vt:lpstr>
      <vt:lpstr>Special Circumstances</vt:lpstr>
      <vt:lpstr>The FATAL Mistake</vt:lpstr>
      <vt:lpstr>Questions?</vt:lpstr>
    </vt:vector>
  </TitlesOfParts>
  <Company>Sarah Lawrence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Know</dc:title>
  <dc:creator>mcdonnel</dc:creator>
  <cp:lastModifiedBy>Alvarado, Donna</cp:lastModifiedBy>
  <cp:revision>34</cp:revision>
  <dcterms:created xsi:type="dcterms:W3CDTF">2009-11-02T17:45:52Z</dcterms:created>
  <dcterms:modified xsi:type="dcterms:W3CDTF">2014-12-17T16:09:57Z</dcterms:modified>
</cp:coreProperties>
</file>